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DC713-770B-4179-8A53-F519C02D1CFB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A947-69CF-40D9-A377-D0E91849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6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Under Task 5.3 the Subcommittee asked for contractor support in screening sources.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 smtClean="0"/>
              <a:t>Mention the Weighted Emissions Potential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826C4-C40E-4FF0-A447-21E2A8BB7D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9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E9ED-FD30-4338-AFFD-F2B28572645E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588-18F1-4439-8672-FF52BCD2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E9ED-FD30-4338-AFFD-F2B28572645E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588-18F1-4439-8672-FF52BCD2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8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E9ED-FD30-4338-AFFD-F2B28572645E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588-18F1-4439-8672-FF52BCD2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9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E9ED-FD30-4338-AFFD-F2B28572645E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588-18F1-4439-8672-FF52BCD2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1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E9ED-FD30-4338-AFFD-F2B28572645E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588-18F1-4439-8672-FF52BCD2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0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E9ED-FD30-4338-AFFD-F2B28572645E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588-18F1-4439-8672-FF52BCD2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E9ED-FD30-4338-AFFD-F2B28572645E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588-18F1-4439-8672-FF52BCD2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E9ED-FD30-4338-AFFD-F2B28572645E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588-18F1-4439-8672-FF52BCD2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E9ED-FD30-4338-AFFD-F2B28572645E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588-18F1-4439-8672-FF52BCD2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9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E9ED-FD30-4338-AFFD-F2B28572645E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588-18F1-4439-8672-FF52BCD2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2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E9ED-FD30-4338-AFFD-F2B28572645E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E588-18F1-4439-8672-FF52BCD2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8E9ED-FD30-4338-AFFD-F2B28572645E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4E588-18F1-4439-8672-FF52BCD2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tssv2/Emissions/QDAnalysis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RHPWG – Control Measures Subcommittee </a:t>
            </a:r>
            <a:br>
              <a:rPr lang="en-US" dirty="0" smtClean="0"/>
            </a:br>
            <a:r>
              <a:rPr lang="en-US" dirty="0" smtClean="0"/>
              <a:t>Oil &amp; Gas Source Coordination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WRAP- Oil and Gas Workgroup Bi-monthly Call</a:t>
            </a:r>
          </a:p>
          <a:p>
            <a:r>
              <a:rPr lang="en-US" dirty="0" smtClean="0"/>
              <a:t>June 11,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3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95" r="7857"/>
          <a:stretch/>
        </p:blipFill>
        <p:spPr>
          <a:xfrm>
            <a:off x="9929620" y="1825625"/>
            <a:ext cx="2004479" cy="2728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29" y="365125"/>
            <a:ext cx="10909425" cy="1325563"/>
          </a:xfrm>
        </p:spPr>
        <p:txBody>
          <a:bodyPr/>
          <a:lstStyle/>
          <a:p>
            <a:r>
              <a:rPr lang="en-US" dirty="0" smtClean="0"/>
              <a:t>Control Measures Subcommittee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904" y="1825625"/>
            <a:ext cx="918652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Membership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AZ, Albuquerque, CA, CO, ID, MT, NV, NM, WA, WY and FLMs</a:t>
            </a:r>
          </a:p>
          <a:p>
            <a:r>
              <a:rPr lang="en-US" dirty="0" smtClean="0"/>
              <a:t>Task 5.1: Develop criteria for source identification and 4-factor analysis (completed)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i="1" dirty="0" smtClean="0"/>
              <a:t>“Reasonable Progress Source Identification and Analysis Protocol”</a:t>
            </a:r>
            <a:r>
              <a:rPr lang="en-US" i="1" dirty="0" smtClean="0"/>
              <a:t> </a:t>
            </a:r>
            <a:r>
              <a:rPr lang="en-US" dirty="0" smtClean="0"/>
              <a:t>document is completed and posted on the CM Subcommittee webpage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Provides a framework for identifying and screening emission sources potentially impacting Class I area visibility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Methodology loosely based on past EPA approved RH SIPs and draft EPA guidance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Uses 2014 NEI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Focus on point source emissions of NOx, SO2, and PM10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Protocol document does not limit in any way the ability of a state from pursuing alternative approaches or methods for identifying and evaluating emission sources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Encourages consistency among WRAP states in identifying sources subject to a four-factor analysis evaluation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3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22" y="365125"/>
            <a:ext cx="10942018" cy="1325563"/>
          </a:xfrm>
        </p:spPr>
        <p:txBody>
          <a:bodyPr>
            <a:normAutofit/>
          </a:bodyPr>
          <a:lstStyle/>
          <a:p>
            <a:r>
              <a:rPr lang="en-US" dirty="0"/>
              <a:t>Control Measures Subcommittee </a:t>
            </a:r>
            <a:r>
              <a:rPr lang="en-US" dirty="0" smtClean="0"/>
              <a:t>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8" y="1570616"/>
            <a:ext cx="7740713" cy="4606347"/>
          </a:xfrm>
        </p:spPr>
        <p:txBody>
          <a:bodyPr>
            <a:normAutofit/>
          </a:bodyPr>
          <a:lstStyle/>
          <a:p>
            <a:r>
              <a:rPr lang="en-US" dirty="0"/>
              <a:t>Task </a:t>
            </a:r>
            <a:r>
              <a:rPr lang="en-US" dirty="0" smtClean="0"/>
              <a:t>5.3: Conduct </a:t>
            </a:r>
            <a:r>
              <a:rPr lang="en-US" dirty="0"/>
              <a:t>regional/state source screening </a:t>
            </a:r>
            <a:r>
              <a:rPr lang="en-US" dirty="0" smtClean="0"/>
              <a:t>(completed)</a:t>
            </a:r>
            <a:r>
              <a:rPr lang="en-US" dirty="0"/>
              <a:t>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WRAP contracted with Ramboll to develop a Q/d analysis for the Class I areas in the 15 western states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Completed Q/d analysis is available in both spreadsheet and database formats available </a:t>
            </a:r>
            <a:r>
              <a:rPr lang="en-US" dirty="0"/>
              <a:t>at: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hlinkClick r:id="rId3"/>
              </a:rPr>
              <a:t>http://views.cira.colostate.edu/tssv2/Emissions/QDAnalysis.aspx</a:t>
            </a:r>
            <a:endParaRPr lang="en-US" sz="1600" dirty="0"/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Default setting identifies point sources </a:t>
            </a:r>
            <a:r>
              <a:rPr lang="en-US" dirty="0"/>
              <a:t>with 2014 emissions over 25 tpy of NOx, </a:t>
            </a:r>
            <a:r>
              <a:rPr lang="en-US" dirty="0" err="1"/>
              <a:t>SOx</a:t>
            </a:r>
            <a:r>
              <a:rPr lang="en-US" dirty="0"/>
              <a:t> and </a:t>
            </a:r>
            <a:r>
              <a:rPr lang="en-US" dirty="0" smtClean="0"/>
              <a:t>PM10 with a Q/d &gt; 10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Subcommittee reviewed the analysis and provided feedback to </a:t>
            </a:r>
            <a:r>
              <a:rPr lang="en-US" dirty="0" err="1" smtClean="0"/>
              <a:t>Ramboll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Analysis allows for transparency of sources impacting various Class I areas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F2FA-6E04-47AB-BE07-E883FEBB56EF}" type="slidenum">
              <a:rPr lang="en-US" sz="1600" b="1" smtClean="0"/>
              <a:t>3</a:t>
            </a:fld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30690" y="1165819"/>
            <a:ext cx="1406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  <a:ea typeface="+mj-ea"/>
                <a:cs typeface="+mj-cs"/>
              </a:rPr>
              <a:t>Continued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9665" t="8282" r="58943" b="39209"/>
          <a:stretch/>
        </p:blipFill>
        <p:spPr>
          <a:xfrm>
            <a:off x="8205620" y="2003051"/>
            <a:ext cx="3553159" cy="16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73" y="365125"/>
            <a:ext cx="11280618" cy="1325563"/>
          </a:xfrm>
        </p:spPr>
        <p:txBody>
          <a:bodyPr/>
          <a:lstStyle/>
          <a:p>
            <a:r>
              <a:rPr lang="en-US" dirty="0"/>
              <a:t>Control Measures </a:t>
            </a:r>
            <a:r>
              <a:rPr lang="en-US" dirty="0" smtClean="0"/>
              <a:t>Subcommittee – Current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Workplan</a:t>
            </a:r>
            <a:r>
              <a:rPr lang="en-US" dirty="0"/>
              <a:t> Tasks for the Next </a:t>
            </a:r>
            <a:r>
              <a:rPr lang="en-US" dirty="0" smtClean="0"/>
              <a:t>Several </a:t>
            </a:r>
            <a:r>
              <a:rPr lang="en-US" dirty="0"/>
              <a:t>Months</a:t>
            </a:r>
          </a:p>
          <a:p>
            <a:pPr lvl="1"/>
            <a:r>
              <a:rPr lang="en-US" dirty="0"/>
              <a:t>Identify 2028 control strategies and incorporate in 2028 inventory (in progress/ongoing)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200" dirty="0"/>
              <a:t>Some states working on control strategy analysis now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200" dirty="0"/>
              <a:t>Other states are in the process of notifying sources and starting the control strategy analysis work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200" dirty="0"/>
              <a:t>WRAP goal – states complete the four-factor control strategy analysis by late 2019 </a:t>
            </a:r>
            <a:endParaRPr lang="en-US" sz="2200" dirty="0" smtClean="0"/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200" dirty="0" smtClean="0"/>
              <a:t>Allow</a:t>
            </a:r>
            <a:r>
              <a:rPr lang="en-US" sz="2200" dirty="0" smtClean="0"/>
              <a:t>s states to forecast </a:t>
            </a:r>
            <a:r>
              <a:rPr lang="en-US" sz="2200" dirty="0"/>
              <a:t>emission reductions from anticipated controls into 2028 Reasonable Progress modeling analysis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200" dirty="0"/>
              <a:t>Draft Source Control Assessment Considerations memo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200" dirty="0"/>
              <a:t>Assist states in performing the four-factor </a:t>
            </a:r>
            <a:r>
              <a:rPr lang="en-US" sz="2200" dirty="0" smtClean="0"/>
              <a:t>analysis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2112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706588"/>
              </p:ext>
            </p:extLst>
          </p:nvPr>
        </p:nvGraphicFramePr>
        <p:xfrm>
          <a:off x="485799" y="305125"/>
          <a:ext cx="11317043" cy="619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036"/>
                <a:gridCol w="4023360"/>
                <a:gridCol w="6185647"/>
              </a:tblGrid>
              <a:tr h="37084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WRAP States Status for Sources Identified as Subject to Reasonable Progress 4-Factor Analysis Process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Jurisdiction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 notified sources?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22222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 on methodology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49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Alaska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Tentatively, using Q/d&gt;10 with Q&gt;25 tpy.  Tentatively identified 7 sources, including an airport and AFB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Albuquerque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Have begun discussion with the one </a:t>
                      </a: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RP</a:t>
                      </a:r>
                      <a:r>
                        <a:rPr lang="en-US" sz="1100" baseline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source </a:t>
                      </a: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identified for Albuquerque-Bernalillo County.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Albuquerque working in concert with New Mexico for unified statewide analysis. See entry for New Mexico, below.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Arizona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Has held stakeholder meeting.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Currently using a Q/d of 20, about 15 identified sources. Have received feedback to lower Q/d to 10, which could bring in 3 additional sources. Those numbers exclude airports and rail yards.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California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100" baseline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hecking with local air quality management districts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</a:t>
                      </a: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identify more than 100 sources, probably based on Q/d of 10.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Colorado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 </a:t>
                      </a: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sources identified, have been notified by letter. RH stakeholder meeting in June.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Using Q/d threshold of 10 based on Q over 25 tpy. Currently 22 sources identified.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Hawaii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sources identified.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Using Q&gt;25 tpy and Q/d threshold of 10. 8 sources identified, two airports screened out and sugar mill shutdown.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Idaho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Have not yet contacted facilities.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Used Q of 25, Q/d of 2. Initial list identified 12 sources. The list was reduced to three sources by excluding an airport and running a CALPUFF visibility impact analysis. 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3219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Montana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Have notified all screened sources by letter and phone call.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Q/d of four, looking at NOx and SO2 only. Identified 17 sources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244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Nevada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Checking – awaiting response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Q/d of five, which initially identified seven sources, one of which is an airport which will be excluded.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Mexico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Have not begun notifying non-Albuquerque sources as of date of call, will be notifying them by letter soon.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Q/d of 10, resulting in 13 sources for New Mexico outside Albuquerque-Bernalillo County. One source was identified for </a:t>
                      </a:r>
                      <a:r>
                        <a:rPr lang="en-US" sz="1100" dirty="0" err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Albq</a:t>
                      </a: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-BC. Thus, 14 sources statewide.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240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North </a:t>
                      </a: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Dakota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sources notified by letter.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Using Q/d of ~10. PM10 excluded from Q.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2634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Oregon</a:t>
                      </a:r>
                      <a:endParaRPr lang="en-US" sz="1100" kern="12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State contacted,</a:t>
                      </a:r>
                      <a:r>
                        <a:rPr lang="en-US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awaiting response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2634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Utah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Contacted 4 sources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Currently evaluating whether to use a Q/d that is less than 10.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2484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South Dakota</a:t>
                      </a:r>
                      <a:endParaRPr lang="en-US" sz="1100" kern="12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State contacted, awaiting response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Washington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Goal to draft </a:t>
                      </a: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letters to local air quality </a:t>
                      </a: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agencies by the </a:t>
                      </a: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week </a:t>
                      </a: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n-US" sz="1100" baseline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27</a:t>
                      </a:r>
                      <a:r>
                        <a:rPr lang="en-US" sz="1100" baseline="300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100" baseline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10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letters </a:t>
                      </a: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sources will go out the following week.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Q/d of 6.5, about 18 sources, excluding airport.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Wyoming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Have not begun notifying sources.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Still finalizing Q/d analysis.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82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&amp; Gas Source Sector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35" y="1825625"/>
            <a:ext cx="10882265" cy="4351338"/>
          </a:xfrm>
        </p:spPr>
        <p:txBody>
          <a:bodyPr/>
          <a:lstStyle/>
          <a:p>
            <a:r>
              <a:rPr lang="en-US" dirty="0" smtClean="0"/>
              <a:t>The WRAP Q/d analysis screening tool screening </a:t>
            </a:r>
            <a:r>
              <a:rPr lang="en-US" dirty="0"/>
              <a:t>based on NOx, SO2 and PM10 </a:t>
            </a:r>
            <a:r>
              <a:rPr lang="en-US" dirty="0" smtClean="0"/>
              <a:t>emissions</a:t>
            </a:r>
          </a:p>
          <a:p>
            <a:pPr lvl="1"/>
            <a:r>
              <a:rPr lang="en-US" dirty="0" smtClean="0"/>
              <a:t>Oil &amp; Gas VOC </a:t>
            </a:r>
            <a:r>
              <a:rPr lang="en-US" dirty="0"/>
              <a:t>emissions are not significant contributors to regional haze</a:t>
            </a:r>
          </a:p>
          <a:p>
            <a:r>
              <a:rPr lang="en-US" dirty="0" smtClean="0"/>
              <a:t>Using the WRAP </a:t>
            </a:r>
            <a:r>
              <a:rPr lang="en-US" dirty="0"/>
              <a:t>Q/d analysis screening tool </a:t>
            </a:r>
            <a:r>
              <a:rPr lang="en-US" dirty="0" smtClean="0"/>
              <a:t>at a Q/d threshold of 10 shows AZ, ND, NM and WY have identified a few gas plants and compressor stations for potential 4-factor </a:t>
            </a:r>
            <a:r>
              <a:rPr lang="en-US" dirty="0" smtClean="0"/>
              <a:t>review</a:t>
            </a:r>
          </a:p>
          <a:p>
            <a:r>
              <a:rPr lang="en-US" dirty="0" smtClean="0"/>
              <a:t>Some states evaluating whether to conduct 4-factor review on significant Oil &amp; Gas area source categories</a:t>
            </a:r>
            <a:endParaRPr lang="en-US" dirty="0"/>
          </a:p>
          <a:p>
            <a:pPr lvl="1"/>
            <a:r>
              <a:rPr lang="en-US" dirty="0" smtClean="0"/>
              <a:t>May depend on the permitting threshold in each state and level of </a:t>
            </a:r>
            <a:r>
              <a:rPr lang="en-US" dirty="0" smtClean="0"/>
              <a:t>area source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2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828</Words>
  <Application>Microsoft Office PowerPoint</Application>
  <PresentationFormat>Widescreen</PresentationFormat>
  <Paragraphs>97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Office Theme</vt:lpstr>
      <vt:lpstr>RHPWG – Control Measures Subcommittee  Oil &amp; Gas Source Coordination</vt:lpstr>
      <vt:lpstr>Control Measures Subcommittee - Background</vt:lpstr>
      <vt:lpstr>Control Measures Subcommittee - Background</vt:lpstr>
      <vt:lpstr>Control Measures Subcommittee – Current Work</vt:lpstr>
      <vt:lpstr>PowerPoint Presentation</vt:lpstr>
      <vt:lpstr>Oil &amp; Gas Source Sector Evaluation</vt:lpstr>
    </vt:vector>
  </TitlesOfParts>
  <Company>CDPHE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Oil &amp; Gas Sources from the RHPWG – Control Measures Subcommittee</dc:title>
  <dc:creator>Taipale, Curtis D.</dc:creator>
  <cp:lastModifiedBy>Taipale, Curtis D.</cp:lastModifiedBy>
  <cp:revision>22</cp:revision>
  <dcterms:created xsi:type="dcterms:W3CDTF">2019-05-29T18:43:11Z</dcterms:created>
  <dcterms:modified xsi:type="dcterms:W3CDTF">2019-06-10T18:26:38Z</dcterms:modified>
</cp:coreProperties>
</file>